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5" r:id="rId7"/>
    <p:sldId id="274" r:id="rId8"/>
    <p:sldId id="275" r:id="rId9"/>
    <p:sldId id="263" r:id="rId10"/>
    <p:sldId id="268" r:id="rId11"/>
    <p:sldId id="269" r:id="rId12"/>
    <p:sldId id="270" r:id="rId13"/>
    <p:sldId id="271" r:id="rId14"/>
    <p:sldId id="276" r:id="rId15"/>
    <p:sldId id="277" r:id="rId16"/>
    <p:sldId id="262" r:id="rId17"/>
    <p:sldId id="272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E30A2A-1375-4A68-9A55-00D3F563AC6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7B3C3E-D373-4436-8E4A-CFB46587A54E}">
      <dgm:prSet custT="1"/>
      <dgm:spPr/>
      <dgm:t>
        <a:bodyPr/>
        <a:lstStyle/>
        <a:p>
          <a:r>
            <a:rPr lang="en-US" sz="2400" dirty="0"/>
            <a:t>Otsu thresholding algorithm </a:t>
          </a:r>
        </a:p>
      </dgm:t>
    </dgm:pt>
    <dgm:pt modelId="{506375A7-AE0D-4062-90D1-0987B0591996}" type="parTrans" cxnId="{1CBF3B71-0687-471F-A52C-D0F5C936ADBD}">
      <dgm:prSet/>
      <dgm:spPr/>
      <dgm:t>
        <a:bodyPr/>
        <a:lstStyle/>
        <a:p>
          <a:endParaRPr lang="en-US"/>
        </a:p>
      </dgm:t>
    </dgm:pt>
    <dgm:pt modelId="{1996195E-6EA9-48AD-9435-F6E2DC87AC77}" type="sibTrans" cxnId="{1CBF3B71-0687-471F-A52C-D0F5C936ADBD}">
      <dgm:prSet/>
      <dgm:spPr/>
      <dgm:t>
        <a:bodyPr/>
        <a:lstStyle/>
        <a:p>
          <a:endParaRPr lang="en-US"/>
        </a:p>
      </dgm:t>
    </dgm:pt>
    <dgm:pt modelId="{A0800E24-30D3-428F-BE14-8EFDD7500D6C}">
      <dgm:prSet custT="1"/>
      <dgm:spPr/>
      <dgm:t>
        <a:bodyPr/>
        <a:lstStyle/>
        <a:p>
          <a:endParaRPr lang="fr-FR" sz="2400" dirty="0"/>
        </a:p>
        <a:p>
          <a:r>
            <a:rPr lang="en-US" sz="2400" dirty="0"/>
            <a:t>Image convolution</a:t>
          </a:r>
        </a:p>
        <a:p>
          <a:endParaRPr lang="en-US" sz="2400" dirty="0"/>
        </a:p>
      </dgm:t>
    </dgm:pt>
    <dgm:pt modelId="{2D89D775-FFCF-4CCA-94C6-852DC2E517F2}" type="parTrans" cxnId="{022FAD24-8CE1-47CB-A3D2-CFD8806E1652}">
      <dgm:prSet/>
      <dgm:spPr/>
      <dgm:t>
        <a:bodyPr/>
        <a:lstStyle/>
        <a:p>
          <a:endParaRPr lang="en-US"/>
        </a:p>
      </dgm:t>
    </dgm:pt>
    <dgm:pt modelId="{79B956C7-2C3A-4CF8-A43B-908134AB6679}" type="sibTrans" cxnId="{022FAD24-8CE1-47CB-A3D2-CFD8806E1652}">
      <dgm:prSet/>
      <dgm:spPr/>
      <dgm:t>
        <a:bodyPr/>
        <a:lstStyle/>
        <a:p>
          <a:endParaRPr lang="en-US"/>
        </a:p>
      </dgm:t>
    </dgm:pt>
    <dgm:pt modelId="{4C2CF01A-9DF8-48F2-8DA6-376EFA31E6D7}">
      <dgm:prSet custT="1"/>
      <dgm:spPr/>
      <dgm:t>
        <a:bodyPr/>
        <a:lstStyle/>
        <a:p>
          <a:r>
            <a:rPr lang="en-GB" sz="2400" dirty="0"/>
            <a:t>Edge detection operators</a:t>
          </a:r>
          <a:endParaRPr lang="en-US" sz="2400" dirty="0"/>
        </a:p>
      </dgm:t>
    </dgm:pt>
    <dgm:pt modelId="{63B3B0F9-B0C6-4C1B-8196-02C5A04E66C8}" type="parTrans" cxnId="{0ACA3B28-FC2E-4962-82E2-E1960B234942}">
      <dgm:prSet/>
      <dgm:spPr/>
      <dgm:t>
        <a:bodyPr/>
        <a:lstStyle/>
        <a:p>
          <a:endParaRPr lang="en-US"/>
        </a:p>
      </dgm:t>
    </dgm:pt>
    <dgm:pt modelId="{0115B9FD-AC57-4A4E-9D6E-14AD8195B105}" type="sibTrans" cxnId="{0ACA3B28-FC2E-4962-82E2-E1960B234942}">
      <dgm:prSet/>
      <dgm:spPr/>
      <dgm:t>
        <a:bodyPr/>
        <a:lstStyle/>
        <a:p>
          <a:endParaRPr lang="en-US"/>
        </a:p>
      </dgm:t>
    </dgm:pt>
    <dgm:pt modelId="{E91DBA79-193C-4DA5-9D5F-B8C0263C80D3}">
      <dgm:prSet custT="1"/>
      <dgm:spPr/>
      <dgm:t>
        <a:bodyPr/>
        <a:lstStyle/>
        <a:p>
          <a:r>
            <a:rPr lang="en-GB" sz="2400"/>
            <a:t>List of commands </a:t>
          </a:r>
          <a:endParaRPr lang="en-US" sz="2400"/>
        </a:p>
      </dgm:t>
    </dgm:pt>
    <dgm:pt modelId="{AD9C54FA-1AD3-4DE3-B4D1-9AE765F9A425}" type="parTrans" cxnId="{8DAFA4B5-3AAA-4172-98DD-A2F6BEBA4A73}">
      <dgm:prSet/>
      <dgm:spPr/>
      <dgm:t>
        <a:bodyPr/>
        <a:lstStyle/>
        <a:p>
          <a:endParaRPr lang="en-US"/>
        </a:p>
      </dgm:t>
    </dgm:pt>
    <dgm:pt modelId="{D51ED5AC-50FB-4AD4-B4AB-2F33FD5DFF5A}" type="sibTrans" cxnId="{8DAFA4B5-3AAA-4172-98DD-A2F6BEBA4A73}">
      <dgm:prSet/>
      <dgm:spPr/>
      <dgm:t>
        <a:bodyPr/>
        <a:lstStyle/>
        <a:p>
          <a:endParaRPr lang="en-US"/>
        </a:p>
      </dgm:t>
    </dgm:pt>
    <dgm:pt modelId="{0663A823-3A9B-4326-A2C4-4926F5E20DE2}">
      <dgm:prSet custT="1"/>
      <dgm:spPr/>
      <dgm:t>
        <a:bodyPr/>
        <a:lstStyle/>
        <a:p>
          <a:r>
            <a:rPr lang="en-US" sz="2400" dirty="0"/>
            <a:t>Non-local means denoising </a:t>
          </a:r>
        </a:p>
      </dgm:t>
    </dgm:pt>
    <dgm:pt modelId="{09E105DB-8957-4ABB-ADC3-3BF0D5882425}" type="parTrans" cxnId="{4AB8E341-29DB-44B8-ABE6-3D7D19208A0A}">
      <dgm:prSet/>
      <dgm:spPr/>
      <dgm:t>
        <a:bodyPr/>
        <a:lstStyle/>
        <a:p>
          <a:endParaRPr lang="en-US"/>
        </a:p>
      </dgm:t>
    </dgm:pt>
    <dgm:pt modelId="{603D256B-BF24-44EA-843F-AFCA8A6561BB}" type="sibTrans" cxnId="{4AB8E341-29DB-44B8-ABE6-3D7D19208A0A}">
      <dgm:prSet/>
      <dgm:spPr/>
      <dgm:t>
        <a:bodyPr/>
        <a:lstStyle/>
        <a:p>
          <a:endParaRPr lang="en-US"/>
        </a:p>
      </dgm:t>
    </dgm:pt>
    <dgm:pt modelId="{9142BDA2-57A8-455A-93BA-766EBA269BD6}" type="pres">
      <dgm:prSet presAssocID="{6FE30A2A-1375-4A68-9A55-00D3F563AC6A}" presName="linear" presStyleCnt="0">
        <dgm:presLayoutVars>
          <dgm:animLvl val="lvl"/>
          <dgm:resizeHandles val="exact"/>
        </dgm:presLayoutVars>
      </dgm:prSet>
      <dgm:spPr/>
    </dgm:pt>
    <dgm:pt modelId="{42CE37DE-D331-4E17-ACA8-EDF5B6AE7A88}" type="pres">
      <dgm:prSet presAssocID="{D17B3C3E-D373-4436-8E4A-CFB46587A54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AA89A4F-E408-4A85-8FAD-C0DBAD8DC083}" type="pres">
      <dgm:prSet presAssocID="{1996195E-6EA9-48AD-9435-F6E2DC87AC77}" presName="spacer" presStyleCnt="0"/>
      <dgm:spPr/>
    </dgm:pt>
    <dgm:pt modelId="{EE92B3F2-4AA8-474F-B3BE-E963A293A38B}" type="pres">
      <dgm:prSet presAssocID="{A0800E24-30D3-428F-BE14-8EFDD7500D6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AC703CD-83AF-4542-A9E9-1022789BD97D}" type="pres">
      <dgm:prSet presAssocID="{79B956C7-2C3A-4CF8-A43B-908134AB6679}" presName="spacer" presStyleCnt="0"/>
      <dgm:spPr/>
    </dgm:pt>
    <dgm:pt modelId="{3F1F0AEC-C01F-4B6D-9B70-EA066D21BCAA}" type="pres">
      <dgm:prSet presAssocID="{0663A823-3A9B-4326-A2C4-4926F5E20DE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A3212C6-9CBD-4459-AA77-FA90A2B42C9D}" type="pres">
      <dgm:prSet presAssocID="{603D256B-BF24-44EA-843F-AFCA8A6561BB}" presName="spacer" presStyleCnt="0"/>
      <dgm:spPr/>
    </dgm:pt>
    <dgm:pt modelId="{A561B6FB-BFD0-40D8-B7EC-5C7F37CA1378}" type="pres">
      <dgm:prSet presAssocID="{4C2CF01A-9DF8-48F2-8DA6-376EFA31E6D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C68E172-B479-4DF6-AC81-74201B2811C3}" type="pres">
      <dgm:prSet presAssocID="{0115B9FD-AC57-4A4E-9D6E-14AD8195B105}" presName="spacer" presStyleCnt="0"/>
      <dgm:spPr/>
    </dgm:pt>
    <dgm:pt modelId="{27E4BE3E-D1B5-489A-9356-3BB2C56D4A33}" type="pres">
      <dgm:prSet presAssocID="{E91DBA79-193C-4DA5-9D5F-B8C0263C80D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22FAD24-8CE1-47CB-A3D2-CFD8806E1652}" srcId="{6FE30A2A-1375-4A68-9A55-00D3F563AC6A}" destId="{A0800E24-30D3-428F-BE14-8EFDD7500D6C}" srcOrd="1" destOrd="0" parTransId="{2D89D775-FFCF-4CCA-94C6-852DC2E517F2}" sibTransId="{79B956C7-2C3A-4CF8-A43B-908134AB6679}"/>
    <dgm:cxn modelId="{0ACA3B28-FC2E-4962-82E2-E1960B234942}" srcId="{6FE30A2A-1375-4A68-9A55-00D3F563AC6A}" destId="{4C2CF01A-9DF8-48F2-8DA6-376EFA31E6D7}" srcOrd="3" destOrd="0" parTransId="{63B3B0F9-B0C6-4C1B-8196-02C5A04E66C8}" sibTransId="{0115B9FD-AC57-4A4E-9D6E-14AD8195B105}"/>
    <dgm:cxn modelId="{4AB8E341-29DB-44B8-ABE6-3D7D19208A0A}" srcId="{6FE30A2A-1375-4A68-9A55-00D3F563AC6A}" destId="{0663A823-3A9B-4326-A2C4-4926F5E20DE2}" srcOrd="2" destOrd="0" parTransId="{09E105DB-8957-4ABB-ADC3-3BF0D5882425}" sibTransId="{603D256B-BF24-44EA-843F-AFCA8A6561BB}"/>
    <dgm:cxn modelId="{1CBF3B71-0687-471F-A52C-D0F5C936ADBD}" srcId="{6FE30A2A-1375-4A68-9A55-00D3F563AC6A}" destId="{D17B3C3E-D373-4436-8E4A-CFB46587A54E}" srcOrd="0" destOrd="0" parTransId="{506375A7-AE0D-4062-90D1-0987B0591996}" sibTransId="{1996195E-6EA9-48AD-9435-F6E2DC87AC77}"/>
    <dgm:cxn modelId="{8062CC71-C34F-494D-9819-CD5720E231E0}" type="presOf" srcId="{D17B3C3E-D373-4436-8E4A-CFB46587A54E}" destId="{42CE37DE-D331-4E17-ACA8-EDF5B6AE7A88}" srcOrd="0" destOrd="0" presId="urn:microsoft.com/office/officeart/2005/8/layout/vList2"/>
    <dgm:cxn modelId="{BC207275-EAE6-4856-9F78-FAA0D206D8D0}" type="presOf" srcId="{6FE30A2A-1375-4A68-9A55-00D3F563AC6A}" destId="{9142BDA2-57A8-455A-93BA-766EBA269BD6}" srcOrd="0" destOrd="0" presId="urn:microsoft.com/office/officeart/2005/8/layout/vList2"/>
    <dgm:cxn modelId="{A73CD582-D4D8-49A1-B1B2-4111D4610B44}" type="presOf" srcId="{0663A823-3A9B-4326-A2C4-4926F5E20DE2}" destId="{3F1F0AEC-C01F-4B6D-9B70-EA066D21BCAA}" srcOrd="0" destOrd="0" presId="urn:microsoft.com/office/officeart/2005/8/layout/vList2"/>
    <dgm:cxn modelId="{5A3E4788-2A46-4060-A6C8-5B1973B656B8}" type="presOf" srcId="{A0800E24-30D3-428F-BE14-8EFDD7500D6C}" destId="{EE92B3F2-4AA8-474F-B3BE-E963A293A38B}" srcOrd="0" destOrd="0" presId="urn:microsoft.com/office/officeart/2005/8/layout/vList2"/>
    <dgm:cxn modelId="{305EFF97-BBDB-4E4A-AACC-F5BAE4656B59}" type="presOf" srcId="{4C2CF01A-9DF8-48F2-8DA6-376EFA31E6D7}" destId="{A561B6FB-BFD0-40D8-B7EC-5C7F37CA1378}" srcOrd="0" destOrd="0" presId="urn:microsoft.com/office/officeart/2005/8/layout/vList2"/>
    <dgm:cxn modelId="{8DAFA4B5-3AAA-4172-98DD-A2F6BEBA4A73}" srcId="{6FE30A2A-1375-4A68-9A55-00D3F563AC6A}" destId="{E91DBA79-193C-4DA5-9D5F-B8C0263C80D3}" srcOrd="4" destOrd="0" parTransId="{AD9C54FA-1AD3-4DE3-B4D1-9AE765F9A425}" sibTransId="{D51ED5AC-50FB-4AD4-B4AB-2F33FD5DFF5A}"/>
    <dgm:cxn modelId="{B9AD4EFD-2DED-4054-ACE9-EBC9B5CAB7EC}" type="presOf" srcId="{E91DBA79-193C-4DA5-9D5F-B8C0263C80D3}" destId="{27E4BE3E-D1B5-489A-9356-3BB2C56D4A33}" srcOrd="0" destOrd="0" presId="urn:microsoft.com/office/officeart/2005/8/layout/vList2"/>
    <dgm:cxn modelId="{D39F7E66-DA2C-4532-92EC-0366710A4ACD}" type="presParOf" srcId="{9142BDA2-57A8-455A-93BA-766EBA269BD6}" destId="{42CE37DE-D331-4E17-ACA8-EDF5B6AE7A88}" srcOrd="0" destOrd="0" presId="urn:microsoft.com/office/officeart/2005/8/layout/vList2"/>
    <dgm:cxn modelId="{5254147F-0092-4191-A7FE-47FE8626780D}" type="presParOf" srcId="{9142BDA2-57A8-455A-93BA-766EBA269BD6}" destId="{AAA89A4F-E408-4A85-8FAD-C0DBAD8DC083}" srcOrd="1" destOrd="0" presId="urn:microsoft.com/office/officeart/2005/8/layout/vList2"/>
    <dgm:cxn modelId="{C0281F27-AB82-4683-9CBD-E063EC47B930}" type="presParOf" srcId="{9142BDA2-57A8-455A-93BA-766EBA269BD6}" destId="{EE92B3F2-4AA8-474F-B3BE-E963A293A38B}" srcOrd="2" destOrd="0" presId="urn:microsoft.com/office/officeart/2005/8/layout/vList2"/>
    <dgm:cxn modelId="{E3C96442-D318-4A2A-99A3-3CBD0D74FEAB}" type="presParOf" srcId="{9142BDA2-57A8-455A-93BA-766EBA269BD6}" destId="{2AC703CD-83AF-4542-A9E9-1022789BD97D}" srcOrd="3" destOrd="0" presId="urn:microsoft.com/office/officeart/2005/8/layout/vList2"/>
    <dgm:cxn modelId="{3809B9C7-847E-4FCA-BAA8-CFDC5CB1E4DC}" type="presParOf" srcId="{9142BDA2-57A8-455A-93BA-766EBA269BD6}" destId="{3F1F0AEC-C01F-4B6D-9B70-EA066D21BCAA}" srcOrd="4" destOrd="0" presId="urn:microsoft.com/office/officeart/2005/8/layout/vList2"/>
    <dgm:cxn modelId="{3A8C98DB-CAE2-4337-A724-308F851B48EE}" type="presParOf" srcId="{9142BDA2-57A8-455A-93BA-766EBA269BD6}" destId="{AA3212C6-9CBD-4459-AA77-FA90A2B42C9D}" srcOrd="5" destOrd="0" presId="urn:microsoft.com/office/officeart/2005/8/layout/vList2"/>
    <dgm:cxn modelId="{B5EF22B9-6DE4-450C-AA54-B17033369994}" type="presParOf" srcId="{9142BDA2-57A8-455A-93BA-766EBA269BD6}" destId="{A561B6FB-BFD0-40D8-B7EC-5C7F37CA1378}" srcOrd="6" destOrd="0" presId="urn:microsoft.com/office/officeart/2005/8/layout/vList2"/>
    <dgm:cxn modelId="{0E88973C-3C83-4B2B-A47C-65F94E1EAD6F}" type="presParOf" srcId="{9142BDA2-57A8-455A-93BA-766EBA269BD6}" destId="{3C68E172-B479-4DF6-AC81-74201B2811C3}" srcOrd="7" destOrd="0" presId="urn:microsoft.com/office/officeart/2005/8/layout/vList2"/>
    <dgm:cxn modelId="{EC2780B7-AC52-474B-996B-5432413BEFD8}" type="presParOf" srcId="{9142BDA2-57A8-455A-93BA-766EBA269BD6}" destId="{27E4BE3E-D1B5-489A-9356-3BB2C56D4A3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E37DE-D331-4E17-ACA8-EDF5B6AE7A88}">
      <dsp:nvSpPr>
        <dsp:cNvPr id="0" name=""/>
        <dsp:cNvSpPr/>
      </dsp:nvSpPr>
      <dsp:spPr>
        <a:xfrm>
          <a:off x="0" y="3106"/>
          <a:ext cx="6263640" cy="109187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Otsu thresholding algorithm </a:t>
          </a:r>
        </a:p>
      </dsp:txBody>
      <dsp:txXfrm>
        <a:off x="53301" y="56407"/>
        <a:ext cx="6157038" cy="985274"/>
      </dsp:txXfrm>
    </dsp:sp>
    <dsp:sp modelId="{EE92B3F2-4AA8-474F-B3BE-E963A293A38B}">
      <dsp:nvSpPr>
        <dsp:cNvPr id="0" name=""/>
        <dsp:cNvSpPr/>
      </dsp:nvSpPr>
      <dsp:spPr>
        <a:xfrm>
          <a:off x="0" y="1104756"/>
          <a:ext cx="6263640" cy="1091876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Image convolution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53301" y="1158057"/>
        <a:ext cx="6157038" cy="985274"/>
      </dsp:txXfrm>
    </dsp:sp>
    <dsp:sp modelId="{3F1F0AEC-C01F-4B6D-9B70-EA066D21BCAA}">
      <dsp:nvSpPr>
        <dsp:cNvPr id="0" name=""/>
        <dsp:cNvSpPr/>
      </dsp:nvSpPr>
      <dsp:spPr>
        <a:xfrm>
          <a:off x="0" y="2206405"/>
          <a:ext cx="6263640" cy="1091876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Non-local means denoising </a:t>
          </a:r>
        </a:p>
      </dsp:txBody>
      <dsp:txXfrm>
        <a:off x="53301" y="2259706"/>
        <a:ext cx="6157038" cy="985274"/>
      </dsp:txXfrm>
    </dsp:sp>
    <dsp:sp modelId="{A561B6FB-BFD0-40D8-B7EC-5C7F37CA1378}">
      <dsp:nvSpPr>
        <dsp:cNvPr id="0" name=""/>
        <dsp:cNvSpPr/>
      </dsp:nvSpPr>
      <dsp:spPr>
        <a:xfrm>
          <a:off x="0" y="3308055"/>
          <a:ext cx="6263640" cy="1091876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Edge detection operators</a:t>
          </a:r>
          <a:endParaRPr lang="en-US" sz="2400" kern="1200" dirty="0"/>
        </a:p>
      </dsp:txBody>
      <dsp:txXfrm>
        <a:off x="53301" y="3361356"/>
        <a:ext cx="6157038" cy="985274"/>
      </dsp:txXfrm>
    </dsp:sp>
    <dsp:sp modelId="{27E4BE3E-D1B5-489A-9356-3BB2C56D4A33}">
      <dsp:nvSpPr>
        <dsp:cNvPr id="0" name=""/>
        <dsp:cNvSpPr/>
      </dsp:nvSpPr>
      <dsp:spPr>
        <a:xfrm>
          <a:off x="0" y="4409705"/>
          <a:ext cx="6263640" cy="109187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List of commands </a:t>
          </a:r>
          <a:endParaRPr lang="en-US" sz="2400" kern="1200"/>
        </a:p>
      </dsp:txBody>
      <dsp:txXfrm>
        <a:off x="53301" y="4463006"/>
        <a:ext cx="6157038" cy="985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8301-4121-8907-CC5A-B1BBACB16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B11839-C027-25B7-BD89-002A8C676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A056E-7C3E-33AA-A15A-66BD4589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8C618-07D8-0AAB-086F-B72ADB07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EE2C-F324-C402-0012-CD3126F4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8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7E71-B572-0B55-B178-FE86E0C8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55BE-9EEA-246D-A078-1AAC441E8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BDD2-E083-9ABC-8CE5-CFE42B21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78210-5D38-4493-DE67-BADA4D0B2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AD768-032C-E2DF-C21F-7D1CEC76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8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2A0B5D-4979-110C-452D-90DC26FCE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2A4E8-CE25-DB31-F621-82E8C73AE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254E4-DB6B-B8A5-C787-F282C0EF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FCC3-3A99-6A0F-87C9-930A9027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57E8-7720-13A3-42F8-BC8B7392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43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F0E3-EB8B-6FF0-C84D-A53C4504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44308-E79B-67F6-8892-91AAE939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E6BCF-06F0-F2DE-9BA9-2393865E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B4816-66E0-55E6-8588-53A05FA0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4EFB5-C5D2-FE8F-B1B3-D23A36FC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1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6A82-D5DB-2760-860F-3F329304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76F8B-A80C-85D2-A62C-3249B6FBD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84188-C03E-76B5-757A-623F0241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D5B7E-968B-137F-D7C3-BD254867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009C5-D3E0-FF29-9A04-F9D518ED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70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3F09-EFBA-79A4-99FA-625A71AF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E0351-1DFC-835D-1F27-C6916A79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B7556-E675-E6E1-CB0D-C7ECC8055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C3F6D-705A-2A7C-64B4-03BC5468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C061C-4477-EF29-DE3D-A86E7EE2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1F946-7658-0A6E-2772-81923B2E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4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DB80-CDB1-BD07-F8BD-53561CF0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9ECA9-A530-418C-C816-0DFE511A5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BE36D-3DC1-60F5-670E-BF07E02F8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19405-0D9C-24A0-E0A0-BA632968D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280CE-CC5F-41B9-1190-EAFEF5597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6013E6-A344-3E65-5C8A-271FC53D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D50F2-4C3B-FAD4-BCBD-A2234DB0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63B29-BF57-8DF7-1C92-909D13E4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9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B269-37EE-0660-6E8D-9BA1FBC3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4ADE7-5370-486D-7391-503C6DC4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18CB0-8BD5-8B5A-C605-CB4B4818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A90DE-2F2C-FD9A-C911-D31696D3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3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1A5CA-EAF4-3A17-77BE-43E55476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D78BE-B543-5C4B-E6C6-EC1D7EB5E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50B2B-927B-40D5-4F64-A654F381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04BF-43D5-AE4A-4AFF-41F9CBAD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71EC-4ACB-381A-3872-7856729DE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7A9E1-FB85-3EA5-9DCB-5B27E1A48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89E94-F98E-819E-117B-4BD0B44D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80B5E-8A54-FBEC-7ED5-75CE588D1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31F37-6826-0492-B0A0-4237CEB5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3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37C8-DD5F-804C-4B20-49DE0068F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5472D7-D0FB-9636-6300-EE7B26466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F9DE4-527E-22F8-3276-4E649F20D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6FFD1-2AE8-0AB0-AE3C-13F85DC3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D5755-669D-E4D7-B3A0-55B16B68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D8335-A191-17B7-D155-8EB605D8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7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AEE61-72A8-00C2-E9B4-A4EF49C8B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8EBAA-B124-3D9E-0238-7642BC451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D0DA-10C6-417D-FE02-74B4EFBAF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590F-AE66-457E-8EE1-5CDEC9EC3EF5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AA5D5-72F0-83C2-1BB8-25858E03F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BB7CC-9042-07CD-695B-B30CCA0BC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A0E11-858A-4189-94E4-2BE693336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2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OEBsQodtEQ" TargetMode="External"/><Relationship Id="rId2" Type="http://schemas.openxmlformats.org/officeDocument/2006/relationships/hyperlink" Target="https://youtu.be/qHn9mctee1Q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../../Users/golub/PycharmProjects/pythonProject/Track%20module%20Image%20processing/Multiotsu.p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77F8FD79-4893-0CF7-3848-C0385BBEF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70CBD-EFCC-F523-461C-BD23020FB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1"/>
            <a:ext cx="9143999" cy="3037041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Track module 1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Basics of Image Processing and ML in Python</a:t>
            </a:r>
            <a:r>
              <a:rPr lang="fr-FR" dirty="0">
                <a:solidFill>
                  <a:srgbClr val="FFFFFF"/>
                </a:solidFill>
              </a:rPr>
              <a:t> 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Block 3b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EFC2F-A89C-18E9-FE4A-1A449A2F6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Ekaterina Golubeva </a:t>
            </a:r>
          </a:p>
          <a:p>
            <a:r>
              <a:rPr lang="en-US" dirty="0">
                <a:solidFill>
                  <a:srgbClr val="FFFFFF"/>
                </a:solidFill>
              </a:rPr>
              <a:t>24.10.2022</a:t>
            </a:r>
          </a:p>
        </p:txBody>
      </p:sp>
    </p:spTree>
    <p:extLst>
      <p:ext uri="{BB962C8B-B14F-4D97-AF65-F5344CB8AC3E}">
        <p14:creationId xmlns:p14="http://schemas.microsoft.com/office/powerpoint/2010/main" val="1239912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AB151-DF2A-AB29-AAAB-5EB11B20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Edge detection : gradient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516CFC7-6659-1D75-5398-44ECED7BA6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9818" y="640081"/>
                <a:ext cx="7067639" cy="3231159"/>
              </a:xfrm>
            </p:spPr>
            <p:txBody>
              <a:bodyPr anchor="ctr">
                <a:normAutofit fontScale="92500" lnSpcReduction="10000"/>
              </a:bodyPr>
              <a:lstStyle/>
              <a:p>
                <a:r>
                  <a:rPr lang="en-US" sz="1900" dirty="0"/>
                  <a:t>Partial derivatives of a 2D continuous function  represent the amount of change along each dimension. </a:t>
                </a:r>
              </a:p>
              <a:p>
                <a:r>
                  <a:rPr lang="en-US" sz="1900" dirty="0"/>
                  <a:t>Gradient of vertical edge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1900" dirty="0"/>
                  <a:t>, 0] </a:t>
                </a:r>
              </a:p>
              <a:p>
                <a:r>
                  <a:rPr lang="en-US" sz="1900" dirty="0"/>
                  <a:t>Gradient of horizontal edge [0,</a:t>
                </a:r>
                <a:r>
                  <a:rPr lang="en-US" sz="19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1900" dirty="0"/>
                  <a:t>] </a:t>
                </a:r>
              </a:p>
              <a:p>
                <a:r>
                  <a:rPr lang="en-US" sz="1900" dirty="0"/>
                  <a:t>Gradient of an edge 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19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1900" dirty="0"/>
                  <a:t>]</a:t>
                </a:r>
              </a:p>
              <a:p>
                <a:r>
                  <a:rPr lang="en-US" sz="1900" dirty="0"/>
                  <a:t>Magnitude of the gradient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9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fr-FR" sz="19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a:rPr lang="fr-FR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sz="19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  <m:sup>
                            <m:r>
                              <a:rPr lang="fr-FR" sz="19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19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  <m:sup>
                            <m:r>
                              <a:rPr lang="fr-FR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900" dirty="0"/>
              </a:p>
              <a:p>
                <a:r>
                  <a:rPr lang="en-US" sz="1900" dirty="0"/>
                  <a:t>Orientation of the gradient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sz="19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fr-FR" sz="19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9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fr-FR" sz="19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fr-FR" sz="1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f>
                          <m:fPr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sz="19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1900" dirty="0"/>
                  <a:t>)</a:t>
                </a:r>
              </a:p>
              <a:p>
                <a:endParaRPr lang="en-US" sz="1100" dirty="0"/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516CFC7-6659-1D75-5398-44ECED7BA6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9818" y="640081"/>
                <a:ext cx="7067639" cy="3231159"/>
              </a:xfrm>
              <a:blipFill>
                <a:blip r:embed="rId2"/>
                <a:stretch>
                  <a:fillRect l="-604" t="-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Understanding Image Gradients | TheAILearner">
            <a:extLst>
              <a:ext uri="{FF2B5EF4-FFF2-40B4-BE49-F238E27FC236}">
                <a16:creationId xmlns:a16="http://schemas.microsoft.com/office/drawing/2014/main" id="{FAE126D3-20E3-3581-8A90-87546F7DB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7503" y="3871241"/>
            <a:ext cx="5913343" cy="24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02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F6756-9B86-E083-13BE-27771539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640080"/>
            <a:ext cx="3711592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Edge detection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C2A05-2195-FDD1-2E59-4909AB5D6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/>
              <a:t>To apply derivatives on images we want to approximate them with finite differences. We use convolution </a:t>
            </a:r>
          </a:p>
          <a:p>
            <a:r>
              <a:rPr lang="en-US" sz="2000"/>
              <a:t>We convolve the kernels with the image and get all the information about the edges (their strength and orientation) </a:t>
            </a:r>
          </a:p>
          <a:p>
            <a:endParaRPr lang="en-US" sz="200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EA4E0B-F201-D571-29AA-0E03503E5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899691"/>
              </p:ext>
            </p:extLst>
          </p:nvPr>
        </p:nvGraphicFramePr>
        <p:xfrm>
          <a:off x="4775659" y="2514600"/>
          <a:ext cx="6933726" cy="4221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619440" imgH="2203560" progId="PBrush">
                  <p:embed/>
                </p:oleObj>
              </mc:Choice>
              <mc:Fallback>
                <p:oleObj name="Bitmap Image" r:id="rId2" imgW="3619440" imgH="2203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5659" y="2514600"/>
                        <a:ext cx="6933726" cy="4221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63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923B7-7705-6F3F-8EFB-FC627F86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07423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Edge detection: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operators and their kernels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0E0F2-DF43-95B4-EA76-D606E3606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8" t="2051" r="23245" b="20737"/>
          <a:stretch/>
        </p:blipFill>
        <p:spPr>
          <a:xfrm>
            <a:off x="4441552" y="1159736"/>
            <a:ext cx="7381030" cy="45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70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8F0A5-1F7C-8DD0-9012-46FEB8CE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Edge thresholding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E3C33-484D-3824-01E9-B4F89D789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7" t="2614" r="24789" b="6591"/>
          <a:stretch/>
        </p:blipFill>
        <p:spPr>
          <a:xfrm>
            <a:off x="4613591" y="816427"/>
            <a:ext cx="6934942" cy="52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F5716-3221-284B-557E-4E1064D0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3" y="631371"/>
            <a:ext cx="3467751" cy="562194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Image characteristics to study further : entropy and histogram equalization</a:t>
            </a:r>
          </a:p>
        </p:txBody>
      </p:sp>
      <p:pic>
        <p:nvPicPr>
          <p:cNvPr id="7" name="Content Placeholder 6" descr="Text, table, letter&#10;&#10;Description automatically generated">
            <a:extLst>
              <a:ext uri="{FF2B5EF4-FFF2-40B4-BE49-F238E27FC236}">
                <a16:creationId xmlns:a16="http://schemas.microsoft.com/office/drawing/2014/main" id="{BCB1A027-017E-6A88-1274-15F3D2934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57" y="936171"/>
            <a:ext cx="7068699" cy="5020943"/>
          </a:xfrm>
        </p:spPr>
      </p:pic>
    </p:spTree>
    <p:extLst>
      <p:ext uri="{BB962C8B-B14F-4D97-AF65-F5344CB8AC3E}">
        <p14:creationId xmlns:p14="http://schemas.microsoft.com/office/powerpoint/2010/main" val="85477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6E5EBBD-4134-0CB7-D416-826C6DCAF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52574"/>
              </p:ext>
            </p:extLst>
          </p:nvPr>
        </p:nvGraphicFramePr>
        <p:xfrm>
          <a:off x="457200" y="3467100"/>
          <a:ext cx="11277599" cy="31980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705600">
                  <a:extLst>
                    <a:ext uri="{9D8B030D-6E8A-4147-A177-3AD203B41FA5}">
                      <a16:colId xmlns:a16="http://schemas.microsoft.com/office/drawing/2014/main" val="2678865589"/>
                    </a:ext>
                  </a:extLst>
                </a:gridCol>
                <a:gridCol w="2752217">
                  <a:extLst>
                    <a:ext uri="{9D8B030D-6E8A-4147-A177-3AD203B41FA5}">
                      <a16:colId xmlns:a16="http://schemas.microsoft.com/office/drawing/2014/main" val="541535224"/>
                    </a:ext>
                  </a:extLst>
                </a:gridCol>
                <a:gridCol w="1819782">
                  <a:extLst>
                    <a:ext uri="{9D8B030D-6E8A-4147-A177-3AD203B41FA5}">
                      <a16:colId xmlns:a16="http://schemas.microsoft.com/office/drawing/2014/main" val="4184799873"/>
                    </a:ext>
                  </a:extLst>
                </a:gridCol>
              </a:tblGrid>
              <a:tr h="189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Command 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Description 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Library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extLst>
                  <a:ext uri="{0D108BD9-81ED-4DB2-BD59-A6C34878D82A}">
                    <a16:rowId xmlns:a16="http://schemas.microsoft.com/office/drawing/2014/main" val="3489357425"/>
                  </a:ext>
                </a:extLst>
              </a:tr>
              <a:tr h="346996">
                <a:tc>
                  <a:txBody>
                    <a:bodyPr/>
                    <a:lstStyle/>
                    <a:p>
                      <a:pPr marL="0" marR="0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cv.fastNlMeansDenoising(image)</a:t>
                      </a:r>
                      <a:endParaRPr lang="en-US" sz="1600" kern="15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 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Non local means denoising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OpenCV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extLst>
                  <a:ext uri="{0D108BD9-81ED-4DB2-BD59-A6C34878D82A}">
                    <a16:rowId xmlns:a16="http://schemas.microsoft.com/office/drawing/2014/main" val="1004455129"/>
                  </a:ext>
                </a:extLst>
              </a:tr>
              <a:tr h="6624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 dirty="0" err="1">
                          <a:effectLst/>
                        </a:rPr>
                        <a:t>otsu_threshold</a:t>
                      </a:r>
                      <a:r>
                        <a:rPr lang="en-US" sz="1600" kern="150" dirty="0">
                          <a:effectLst/>
                        </a:rPr>
                        <a:t>, </a:t>
                      </a:r>
                      <a:r>
                        <a:rPr lang="en-US" sz="1600" kern="150" dirty="0" err="1">
                          <a:effectLst/>
                        </a:rPr>
                        <a:t>image_result</a:t>
                      </a:r>
                      <a:r>
                        <a:rPr lang="en-US" sz="1600" kern="150" dirty="0">
                          <a:effectLst/>
                        </a:rPr>
                        <a:t> = cv2.threshold( image, 0, 255, cv2.THRESH_BINARY + cv2.THRESH_OTSU,)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 dirty="0" err="1">
                          <a:effectLst/>
                        </a:rPr>
                        <a:t>threshold_otsu</a:t>
                      </a:r>
                      <a:r>
                        <a:rPr lang="en-US" sz="1600" kern="150" dirty="0">
                          <a:effectLst/>
                        </a:rPr>
                        <a:t>(</a:t>
                      </a:r>
                      <a:r>
                        <a:rPr lang="en-US" sz="1600" kern="150" dirty="0" err="1">
                          <a:effectLst/>
                        </a:rPr>
                        <a:t>entropy_img</a:t>
                      </a:r>
                      <a:r>
                        <a:rPr lang="en-US" sz="1600" kern="150" dirty="0">
                          <a:effectLst/>
                        </a:rPr>
                        <a:t>)</a:t>
                      </a:r>
                      <a:endParaRPr lang="en-US" sz="16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Otsu thresholding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OpenCV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extLst>
                  <a:ext uri="{0D108BD9-81ED-4DB2-BD59-A6C34878D82A}">
                    <a16:rowId xmlns:a16="http://schemas.microsoft.com/office/drawing/2014/main" val="534812312"/>
                  </a:ext>
                </a:extLst>
              </a:tr>
              <a:tr h="3469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cv2.GaussianBlur(image, (5, 5), 0)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Gaussian blur denoising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OpenCV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extLst>
                  <a:ext uri="{0D108BD9-81ED-4DB2-BD59-A6C34878D82A}">
                    <a16:rowId xmlns:a16="http://schemas.microsoft.com/office/drawing/2014/main" val="3833373023"/>
                  </a:ext>
                </a:extLst>
              </a:tr>
              <a:tr h="3469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plt.hist(image.flat, bins=100,range=(0,255))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Histogram of an image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Matplotlib, pyplot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extLst>
                  <a:ext uri="{0D108BD9-81ED-4DB2-BD59-A6C34878D82A}">
                    <a16:rowId xmlns:a16="http://schemas.microsoft.com/office/drawing/2014/main" val="2652208800"/>
                  </a:ext>
                </a:extLst>
              </a:tr>
              <a:tr h="3469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filters.roberts(image)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Roberts edge detecting filter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Scikit-image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extLst>
                  <a:ext uri="{0D108BD9-81ED-4DB2-BD59-A6C34878D82A}">
                    <a16:rowId xmlns:a16="http://schemas.microsoft.com/office/drawing/2014/main" val="2125026367"/>
                  </a:ext>
                </a:extLst>
              </a:tr>
              <a:tr h="3469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filters.sobel(image)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Sobel edge detecting filter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Scikit-image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extLst>
                  <a:ext uri="{0D108BD9-81ED-4DB2-BD59-A6C34878D82A}">
                    <a16:rowId xmlns:a16="http://schemas.microsoft.com/office/drawing/2014/main" val="2726187680"/>
                  </a:ext>
                </a:extLst>
              </a:tr>
              <a:tr h="3469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Filters.prewitt(image)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Prewitt edge detecting filter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effectLst/>
                        </a:rPr>
                        <a:t>Scikit-image</a:t>
                      </a:r>
                      <a:endParaRPr lang="en-US" sz="16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59147" marR="59147" marT="0" marB="0"/>
                </a:tc>
                <a:extLst>
                  <a:ext uri="{0D108BD9-81ED-4DB2-BD59-A6C34878D82A}">
                    <a16:rowId xmlns:a16="http://schemas.microsoft.com/office/drawing/2014/main" val="2479870708"/>
                  </a:ext>
                </a:extLst>
              </a:tr>
            </a:tbl>
          </a:graphicData>
        </a:graphic>
      </p:graphicFrame>
      <p:graphicFrame>
        <p:nvGraphicFramePr>
          <p:cNvPr id="32" name="Content Placeholder 8">
            <a:extLst>
              <a:ext uri="{FF2B5EF4-FFF2-40B4-BE49-F238E27FC236}">
                <a16:creationId xmlns:a16="http://schemas.microsoft.com/office/drawing/2014/main" id="{D83DF01E-DE24-9E82-1D51-08650221D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810608"/>
              </p:ext>
            </p:extLst>
          </p:nvPr>
        </p:nvGraphicFramePr>
        <p:xfrm>
          <a:off x="457200" y="457200"/>
          <a:ext cx="11277599" cy="29336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94842">
                  <a:extLst>
                    <a:ext uri="{9D8B030D-6E8A-4147-A177-3AD203B41FA5}">
                      <a16:colId xmlns:a16="http://schemas.microsoft.com/office/drawing/2014/main" val="182004908"/>
                    </a:ext>
                  </a:extLst>
                </a:gridCol>
                <a:gridCol w="2251656">
                  <a:extLst>
                    <a:ext uri="{9D8B030D-6E8A-4147-A177-3AD203B41FA5}">
                      <a16:colId xmlns:a16="http://schemas.microsoft.com/office/drawing/2014/main" val="1764887621"/>
                    </a:ext>
                  </a:extLst>
                </a:gridCol>
                <a:gridCol w="2331101">
                  <a:extLst>
                    <a:ext uri="{9D8B030D-6E8A-4147-A177-3AD203B41FA5}">
                      <a16:colId xmlns:a16="http://schemas.microsoft.com/office/drawing/2014/main" val="2178882106"/>
                    </a:ext>
                  </a:extLst>
                </a:gridCol>
              </a:tblGrid>
              <a:tr h="2702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Command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Description 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Library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extLst>
                  <a:ext uri="{0D108BD9-81ED-4DB2-BD59-A6C34878D82A}">
                    <a16:rowId xmlns:a16="http://schemas.microsoft.com/office/drawing/2014/main" val="2948676730"/>
                  </a:ext>
                </a:extLst>
              </a:tr>
              <a:tr h="2702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entropy(img, disk(5))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Entropy 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Scikit image, filters, rank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extLst>
                  <a:ext uri="{0D108BD9-81ED-4DB2-BD59-A6C34878D82A}">
                    <a16:rowId xmlns:a16="http://schemas.microsoft.com/office/drawing/2014/main" val="276178245"/>
                  </a:ext>
                </a:extLst>
              </a:tr>
              <a:tr h="2702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 dirty="0" err="1">
                          <a:effectLst/>
                        </a:rPr>
                        <a:t>nd.gaussian_filter</a:t>
                      </a:r>
                      <a:r>
                        <a:rPr lang="en-US" sz="1600" kern="150" dirty="0">
                          <a:effectLst/>
                        </a:rPr>
                        <a:t>(</a:t>
                      </a:r>
                      <a:r>
                        <a:rPr lang="en-US" sz="1600" kern="150" dirty="0" err="1">
                          <a:effectLst/>
                        </a:rPr>
                        <a:t>img,sigma</a:t>
                      </a:r>
                      <a:r>
                        <a:rPr lang="en-US" sz="1600" kern="150" dirty="0">
                          <a:effectLst/>
                        </a:rPr>
                        <a:t> =3)</a:t>
                      </a:r>
                      <a:endParaRPr lang="en-US" sz="16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Gaussian denoising filter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Scipy, ndimage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extLst>
                  <a:ext uri="{0D108BD9-81ED-4DB2-BD59-A6C34878D82A}">
                    <a16:rowId xmlns:a16="http://schemas.microsoft.com/office/drawing/2014/main" val="1658168341"/>
                  </a:ext>
                </a:extLst>
              </a:tr>
              <a:tr h="2702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nd.median_filter(img,size=3)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Median denoising filter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Scipy, ndimage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extLst>
                  <a:ext uri="{0D108BD9-81ED-4DB2-BD59-A6C34878D82A}">
                    <a16:rowId xmlns:a16="http://schemas.microsoft.com/office/drawing/2014/main" val="1794838023"/>
                  </a:ext>
                </a:extLst>
              </a:tr>
              <a:tr h="2702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blue, green, red = cv2.split(img)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Split color channels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OpenCV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extLst>
                  <a:ext uri="{0D108BD9-81ED-4DB2-BD59-A6C34878D82A}">
                    <a16:rowId xmlns:a16="http://schemas.microsoft.com/office/drawing/2014/main" val="695121046"/>
                  </a:ext>
                </a:extLst>
              </a:tr>
              <a:tr h="2702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effectLst/>
                        </a:rPr>
                        <a:t>cv2.merge((</a:t>
                      </a:r>
                      <a:r>
                        <a:rPr lang="en-US" sz="1600" kern="150" dirty="0" err="1">
                          <a:effectLst/>
                        </a:rPr>
                        <a:t>blue,green,red</a:t>
                      </a:r>
                      <a:r>
                        <a:rPr lang="en-US" sz="1600" kern="150" dirty="0">
                          <a:effectLst/>
                        </a:rPr>
                        <a:t>))</a:t>
                      </a:r>
                      <a:endParaRPr lang="en-US" sz="16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Merge color channels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OpenCV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extLst>
                  <a:ext uri="{0D108BD9-81ED-4DB2-BD59-A6C34878D82A}">
                    <a16:rowId xmlns:a16="http://schemas.microsoft.com/office/drawing/2014/main" val="3164841451"/>
                  </a:ext>
                </a:extLst>
              </a:tr>
              <a:tr h="2702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cv2.Canny(img,100,200)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Canny edge detector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OpenCV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extLst>
                  <a:ext uri="{0D108BD9-81ED-4DB2-BD59-A6C34878D82A}">
                    <a16:rowId xmlns:a16="http://schemas.microsoft.com/office/drawing/2014/main" val="850733798"/>
                  </a:ext>
                </a:extLst>
              </a:tr>
              <a:tr h="2702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cv2.equalizeHist(img)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Equilized histogram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OpenCV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extLst>
                  <a:ext uri="{0D108BD9-81ED-4DB2-BD59-A6C34878D82A}">
                    <a16:rowId xmlns:a16="http://schemas.microsoft.com/office/drawing/2014/main" val="3099779527"/>
                  </a:ext>
                </a:extLst>
              </a:tr>
              <a:tr h="5010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clahe = cv2.createCLAHE(clipLimit =2.0, tileGridSize=(8,8))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cl_img = clahe.apply(img)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CLAHE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OpenCV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extLst>
                  <a:ext uri="{0D108BD9-81ED-4DB2-BD59-A6C34878D82A}">
                    <a16:rowId xmlns:a16="http://schemas.microsoft.com/office/drawing/2014/main" val="2282982755"/>
                  </a:ext>
                </a:extLst>
              </a:tr>
              <a:tr h="2702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cv2.threshold(cl_img,129,200,cv2.THRESH_BINARY)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>
                          <a:effectLst/>
                        </a:rPr>
                        <a:t>Binary thresholding</a:t>
                      </a:r>
                      <a:endParaRPr lang="en-US" sz="1600" kern="15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50" dirty="0">
                          <a:effectLst/>
                        </a:rPr>
                        <a:t>OpenCV</a:t>
                      </a:r>
                      <a:endParaRPr lang="en-US" sz="1600" kern="150" dirty="0">
                        <a:effectLst/>
                        <a:latin typeface="Times New Roman" panose="02020603050405020304" pitchFamily="18" charset="0"/>
                        <a:ea typeface="Andale Sans UI"/>
                        <a:cs typeface="Tahoma" panose="020B0604030504040204" pitchFamily="34" charset="0"/>
                      </a:endParaRPr>
                    </a:p>
                  </a:txBody>
                  <a:tcPr marL="62378" marR="62378" marT="0" marB="0"/>
                </a:tc>
                <a:extLst>
                  <a:ext uri="{0D108BD9-81ED-4DB2-BD59-A6C34878D82A}">
                    <a16:rowId xmlns:a16="http://schemas.microsoft.com/office/drawing/2014/main" val="3431420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462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F0B66-6F90-7A5C-4444-26A45E94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Sources/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Literature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8279B4-D2A3-BCC3-779E-DC036678E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2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en-US" sz="2400" i="1" dirty="0"/>
              <a:t>Characteristic analysis of Otsu threshold and its applications, </a:t>
            </a:r>
            <a:r>
              <a:rPr lang="en-US" sz="2400" dirty="0" err="1"/>
              <a:t>Xiangyang</a:t>
            </a:r>
            <a:r>
              <a:rPr lang="en-US" sz="2400" dirty="0"/>
              <a:t> Xu, </a:t>
            </a:r>
            <a:r>
              <a:rPr lang="en-US" sz="2400" dirty="0" err="1"/>
              <a:t>Shengzhou</a:t>
            </a:r>
            <a:r>
              <a:rPr lang="en-US" sz="2400" dirty="0"/>
              <a:t> Xu, </a:t>
            </a:r>
            <a:r>
              <a:rPr lang="en-US" sz="2400" dirty="0" err="1"/>
              <a:t>Lianghai</a:t>
            </a:r>
            <a:r>
              <a:rPr lang="en-US" sz="2400" dirty="0"/>
              <a:t> </a:t>
            </a:r>
            <a:r>
              <a:rPr lang="en-US" sz="2400" dirty="0" err="1"/>
              <a:t>Jin</a:t>
            </a:r>
            <a:r>
              <a:rPr lang="en-US" sz="2400" dirty="0"/>
              <a:t>, </a:t>
            </a:r>
            <a:r>
              <a:rPr lang="en-US" sz="2400" dirty="0" err="1"/>
              <a:t>Enmin</a:t>
            </a:r>
            <a:r>
              <a:rPr lang="en-US" sz="2400" dirty="0"/>
              <a:t> Song</a:t>
            </a:r>
          </a:p>
          <a:p>
            <a:r>
              <a:rPr lang="en-US" sz="2400" dirty="0"/>
              <a:t>Gaussian filter</a:t>
            </a:r>
            <a:endParaRPr lang="en-US" sz="2400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https://youtu.be/qHn9mctee1Q</a:t>
            </a:r>
            <a:r>
              <a:rPr lang="en-US" sz="2400" dirty="0"/>
              <a:t> </a:t>
            </a:r>
          </a:p>
          <a:p>
            <a:r>
              <a:rPr lang="en-US" sz="2400" dirty="0"/>
              <a:t>Edge detection using gradients 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https://youtu.be/lOEBsQodtEQ</a:t>
            </a:r>
            <a:r>
              <a:rPr lang="en-US" sz="2400" dirty="0"/>
              <a:t> </a:t>
            </a:r>
          </a:p>
          <a:p>
            <a:endParaRPr lang="en-US" sz="2400" i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0682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98194-5AD7-6592-DFFC-679933FB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Goal for next week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64972F6-7870-0E29-7A0B-8AD9E1E9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rgbClr val="FEFFFF"/>
              </a:solidFill>
            </a:endParaRPr>
          </a:p>
          <a:p>
            <a:r>
              <a:rPr lang="en-US" sz="2400" dirty="0">
                <a:solidFill>
                  <a:srgbClr val="FEFFFF"/>
                </a:solidFill>
              </a:rPr>
              <a:t>43. What is Machine Learning?</a:t>
            </a:r>
          </a:p>
          <a:p>
            <a:r>
              <a:rPr lang="en-US" sz="2400" dirty="0">
                <a:solidFill>
                  <a:srgbClr val="FEFFFF"/>
                </a:solidFill>
              </a:rPr>
              <a:t>46. Splitting data into training and testing sets</a:t>
            </a:r>
          </a:p>
          <a:p>
            <a:r>
              <a:rPr lang="en-US" sz="2400" dirty="0">
                <a:solidFill>
                  <a:srgbClr val="FEFFFF"/>
                </a:solidFill>
              </a:rPr>
              <a:t>56. What are features in Machine Learning?</a:t>
            </a:r>
          </a:p>
          <a:p>
            <a:r>
              <a:rPr lang="en-US" sz="2400" dirty="0">
                <a:solidFill>
                  <a:srgbClr val="FEFFFF"/>
                </a:solidFill>
              </a:rPr>
              <a:t>57. How to generate features…?</a:t>
            </a:r>
          </a:p>
          <a:p>
            <a:r>
              <a:rPr lang="en-US" sz="2400" dirty="0">
                <a:solidFill>
                  <a:srgbClr val="FEFFFF"/>
                </a:solidFill>
              </a:rPr>
              <a:t>58. What are Gabor filters?</a:t>
            </a:r>
          </a:p>
          <a:p>
            <a:endParaRPr lang="en-US" sz="2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28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0C5A8-9848-629E-ED60-EFA9DCF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2228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Plan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B51456-6377-E890-6A32-EE1CE58886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900705"/>
              </p:ext>
            </p:extLst>
          </p:nvPr>
        </p:nvGraphicFramePr>
        <p:xfrm>
          <a:off x="5468389" y="676656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148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B6692-5511-6AE2-DB92-89755B4D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640080"/>
            <a:ext cx="3668486" cy="5613236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Otsu’s image segmentation/thresholding algorithm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05342-6904-1C19-230D-DC4FA1F1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65" y="3569668"/>
            <a:ext cx="4296959" cy="328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F56D0-E7B0-572F-699B-137B47461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65" y="158367"/>
            <a:ext cx="4296959" cy="32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6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32769-9580-4380-E7B1-A7E974FD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Goal : minimize within class weighted variability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9FE35EF-2C32-6309-4A2D-B5FF4210E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"/>
          <a:stretch/>
        </p:blipFill>
        <p:spPr>
          <a:xfrm>
            <a:off x="4393362" y="1267793"/>
            <a:ext cx="7318910" cy="36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AF411-4CD6-2C0F-8B67-20FFEF3E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Equivalent : maximize between-class variability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9A96993-B14A-E40E-6683-3C9D3447739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068085"/>
              </p:ext>
            </p:extLst>
          </p:nvPr>
        </p:nvGraphicFramePr>
        <p:xfrm>
          <a:off x="4899949" y="413657"/>
          <a:ext cx="7163083" cy="3714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788480" imgH="5594400" progId="PBrush">
                  <p:embed/>
                </p:oleObj>
              </mc:Choice>
              <mc:Fallback>
                <p:oleObj name="Bitmap Image" r:id="rId2" imgW="10788480" imgH="5594400" progId="PBrush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509175AC-927C-9BBD-6822-A237709B95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99949" y="413657"/>
                        <a:ext cx="7163083" cy="3714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9CA3C0E-CDF8-5C3A-959D-E0DA3114B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380116"/>
              </p:ext>
            </p:extLst>
          </p:nvPr>
        </p:nvGraphicFramePr>
        <p:xfrm>
          <a:off x="6749800" y="3878943"/>
          <a:ext cx="2764533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895480" imgH="2565360" progId="PBrush">
                  <p:embed/>
                </p:oleObj>
              </mc:Choice>
              <mc:Fallback>
                <p:oleObj name="Bitmap Image" r:id="rId4" imgW="2895480" imgH="2565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49800" y="3878943"/>
                        <a:ext cx="2764533" cy="2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926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4FF97-610E-E40B-1DCB-F398DE090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US" sz="4100"/>
              <a:t>Multithreshold</a:t>
            </a:r>
          </a:p>
        </p:txBody>
      </p:sp>
      <p:pic>
        <p:nvPicPr>
          <p:cNvPr id="6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B524809A-80C2-BCFC-71A7-0E46B7DEA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21" b="10719"/>
          <a:stretch/>
        </p:blipFill>
        <p:spPr>
          <a:xfrm>
            <a:off x="-130608" y="219319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6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56D7C5B-BBD7-1262-AF3B-132EF0DB2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threshold_multiotsu</a:t>
            </a:r>
            <a:r>
              <a:rPr lang="en-US" sz="2200" dirty="0"/>
              <a:t>(image, classes=5)</a:t>
            </a:r>
          </a:p>
        </p:txBody>
      </p:sp>
    </p:spTree>
    <p:extLst>
      <p:ext uri="{BB962C8B-B14F-4D97-AF65-F5344CB8AC3E}">
        <p14:creationId xmlns:p14="http://schemas.microsoft.com/office/powerpoint/2010/main" val="168420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FA4CEF08-110E-499B-B092-904BE3B7D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175" y="330200"/>
            <a:ext cx="11169651" cy="5899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D19FE-4318-17B4-80D1-8BA08E11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4" y="423726"/>
            <a:ext cx="6592207" cy="40984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convolution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40D98A5-C8E6-26A1-A35E-8A26710950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767505"/>
              </p:ext>
            </p:extLst>
          </p:nvPr>
        </p:nvGraphicFramePr>
        <p:xfrm>
          <a:off x="1741714" y="1236126"/>
          <a:ext cx="8973911" cy="466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982600" imgH="6229440" progId="PBrush">
                  <p:embed/>
                </p:oleObj>
              </mc:Choice>
              <mc:Fallback>
                <p:oleObj name="Bitmap Image" r:id="rId2" imgW="11982600" imgH="622944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C7720A9-37F0-5669-A7DA-A1A440A1D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41714" y="1236126"/>
                        <a:ext cx="8973911" cy="466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728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Content Placeholder 4">
            <a:extLst>
              <a:ext uri="{FF2B5EF4-FFF2-40B4-BE49-F238E27FC236}">
                <a16:creationId xmlns:a16="http://schemas.microsoft.com/office/drawing/2014/main" id="{DF937E18-94FF-CE90-58B1-26623E033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3" r="12736" b="-3"/>
          <a:stretch/>
        </p:blipFill>
        <p:spPr>
          <a:xfrm>
            <a:off x="2200500" y="610472"/>
            <a:ext cx="7791000" cy="59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5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32FD50D0-1315-48C4-BB87-7646B049A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A83E95F-11F0-4EF3-B911-EC4A265F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3" name="Freeform 44">
              <a:extLst>
                <a:ext uri="{FF2B5EF4-FFF2-40B4-BE49-F238E27FC236}">
                  <a16:creationId xmlns:a16="http://schemas.microsoft.com/office/drawing/2014/main" id="{4A5621C8-F0D7-4928-9BC5-B15B318AF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5">
              <a:extLst>
                <a:ext uri="{FF2B5EF4-FFF2-40B4-BE49-F238E27FC236}">
                  <a16:creationId xmlns:a16="http://schemas.microsoft.com/office/drawing/2014/main" id="{3F55EE6D-8E4E-47F0-B7BC-D45AECE43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6">
              <a:extLst>
                <a:ext uri="{FF2B5EF4-FFF2-40B4-BE49-F238E27FC236}">
                  <a16:creationId xmlns:a16="http://schemas.microsoft.com/office/drawing/2014/main" id="{C2EC5D6B-2D05-4DDF-9E09-8814EA49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7">
              <a:extLst>
                <a:ext uri="{FF2B5EF4-FFF2-40B4-BE49-F238E27FC236}">
                  <a16:creationId xmlns:a16="http://schemas.microsoft.com/office/drawing/2014/main" id="{F7890FC4-3706-4665-B92A-D37982414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B29EAEC-4EE8-4823-BBB4-9012708C8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750ECE-C8C7-7E76-20A3-2E4EEBDF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Non-local means denoising 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3F207789-B21D-CA69-900F-D61BCE2C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967" y="598021"/>
            <a:ext cx="3141654" cy="5560451"/>
          </a:xfrm>
          <a:prstGeom prst="rect">
            <a:avLst/>
          </a:prstGeom>
        </p:spPr>
      </p:pic>
      <p:pic>
        <p:nvPicPr>
          <p:cNvPr id="4" name="Content Placeholder 3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93506625-4D6C-8B57-DBB6-CB191E5644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841172" y="4582887"/>
            <a:ext cx="4584652" cy="131172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3A32CC-C4F8-E0ED-860F-350D74E8166D}"/>
              </a:ext>
            </a:extLst>
          </p:cNvPr>
          <p:cNvSpPr txBox="1"/>
          <p:nvPr/>
        </p:nvSpPr>
        <p:spPr>
          <a:xfrm>
            <a:off x="1157567" y="2610019"/>
            <a:ext cx="7609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Estimated value is the weighted average of all pixels in the image, but the family of weights depend on the similarity between the pixels I and j, </a:t>
            </a:r>
            <a:r>
              <a:rPr lang="en-US" sz="2000" dirty="0" err="1"/>
              <a:t>i.e</a:t>
            </a:r>
            <a:r>
              <a:rPr lang="en-US" sz="2000" dirty="0"/>
              <a:t> similar pixel neighborhoods give larger weights. </a:t>
            </a:r>
          </a:p>
        </p:txBody>
      </p:sp>
    </p:spTree>
    <p:extLst>
      <p:ext uri="{BB962C8B-B14F-4D97-AF65-F5344CB8AC3E}">
        <p14:creationId xmlns:p14="http://schemas.microsoft.com/office/powerpoint/2010/main" val="1382871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Microsoft Office PowerPoint</Application>
  <PresentationFormat>Widescreen</PresentationFormat>
  <Paragraphs>101</Paragraphs>
  <Slides>17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Office Theme</vt:lpstr>
      <vt:lpstr>Bitmap Image</vt:lpstr>
      <vt:lpstr>Track module 1 Basics of Image Processing and ML in Python  Block 3b </vt:lpstr>
      <vt:lpstr>Plan </vt:lpstr>
      <vt:lpstr>Otsu’s image segmentation/thresholding algorithm </vt:lpstr>
      <vt:lpstr>Goal : minimize within class weighted variability</vt:lpstr>
      <vt:lpstr>Equivalent : maximize between-class variability</vt:lpstr>
      <vt:lpstr>Multithreshold</vt:lpstr>
      <vt:lpstr>Image convolution</vt:lpstr>
      <vt:lpstr>PowerPoint Presentation</vt:lpstr>
      <vt:lpstr>Non-local means denoising </vt:lpstr>
      <vt:lpstr>Edge detection : gradient  </vt:lpstr>
      <vt:lpstr>Edge detection approximation</vt:lpstr>
      <vt:lpstr>Edge detection: operators and their kernels </vt:lpstr>
      <vt:lpstr>Edge thresholding</vt:lpstr>
      <vt:lpstr>Image characteristics to study further : entropy and histogram equalization</vt:lpstr>
      <vt:lpstr>PowerPoint Presentation</vt:lpstr>
      <vt:lpstr>Sources/ Literature</vt:lpstr>
      <vt:lpstr>Goal for next week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Golubeva Ekaterina (golubeka)</dc:creator>
  <cp:lastModifiedBy>Golubeva Ekaterina (golubeka)</cp:lastModifiedBy>
  <cp:revision>5</cp:revision>
  <dcterms:created xsi:type="dcterms:W3CDTF">2022-10-17T07:53:55Z</dcterms:created>
  <dcterms:modified xsi:type="dcterms:W3CDTF">2022-10-24T07:59:32Z</dcterms:modified>
</cp:coreProperties>
</file>